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76" r:id="rId2"/>
  </p:sldMasterIdLst>
  <p:sldIdLst>
    <p:sldId id="642" r:id="rId3"/>
    <p:sldId id="643" r:id="rId4"/>
    <p:sldId id="257" r:id="rId5"/>
    <p:sldId id="2147375369" r:id="rId6"/>
    <p:sldId id="2147375367" r:id="rId7"/>
    <p:sldId id="266" r:id="rId8"/>
    <p:sldId id="644" r:id="rId9"/>
    <p:sldId id="263" r:id="rId10"/>
    <p:sldId id="214737536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014" y="34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C00490-7501-44CC-BC8D-FABA075E5BB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6F4BEFD-C01B-45F0-A01A-92EC2E68D6B1}">
      <dgm:prSet/>
      <dgm:spPr/>
      <dgm:t>
        <a:bodyPr/>
        <a:lstStyle/>
        <a:p>
          <a:r>
            <a:rPr lang="en-US"/>
            <a:t>A chatbot is a software application used to conduct conversations.</a:t>
          </a:r>
        </a:p>
      </dgm:t>
    </dgm:pt>
    <dgm:pt modelId="{ACA1FB3D-A047-4F29-8514-F60198E018FC}" type="parTrans" cxnId="{776F4DA9-3518-4611-82E6-83CEE9297C46}">
      <dgm:prSet/>
      <dgm:spPr/>
      <dgm:t>
        <a:bodyPr/>
        <a:lstStyle/>
        <a:p>
          <a:endParaRPr lang="en-US"/>
        </a:p>
      </dgm:t>
    </dgm:pt>
    <dgm:pt modelId="{60C1D341-AA5E-49C5-A4BB-33770B563738}" type="sibTrans" cxnId="{776F4DA9-3518-4611-82E6-83CEE9297C46}">
      <dgm:prSet/>
      <dgm:spPr/>
      <dgm:t>
        <a:bodyPr/>
        <a:lstStyle/>
        <a:p>
          <a:endParaRPr lang="en-US"/>
        </a:p>
      </dgm:t>
    </dgm:pt>
    <dgm:pt modelId="{7860F89C-873E-4622-9CB3-2A4ED648B988}">
      <dgm:prSet/>
      <dgm:spPr/>
      <dgm:t>
        <a:bodyPr/>
        <a:lstStyle/>
        <a:p>
          <a:r>
            <a:rPr lang="en-US"/>
            <a:t>It mimics human conversational abilities using Natural Language Processing (NLP).</a:t>
          </a:r>
        </a:p>
      </dgm:t>
    </dgm:pt>
    <dgm:pt modelId="{BABA5515-EE3E-44E0-B81A-6DB6FAB7A287}" type="parTrans" cxnId="{B31A5C6E-C6DE-4B14-BCF0-3C61CBE83ED2}">
      <dgm:prSet/>
      <dgm:spPr/>
      <dgm:t>
        <a:bodyPr/>
        <a:lstStyle/>
        <a:p>
          <a:endParaRPr lang="en-US"/>
        </a:p>
      </dgm:t>
    </dgm:pt>
    <dgm:pt modelId="{2B09FCBB-1430-4E4D-A22D-004F9D3D1F20}" type="sibTrans" cxnId="{B31A5C6E-C6DE-4B14-BCF0-3C61CBE83ED2}">
      <dgm:prSet/>
      <dgm:spPr/>
      <dgm:t>
        <a:bodyPr/>
        <a:lstStyle/>
        <a:p>
          <a:endParaRPr lang="en-US"/>
        </a:p>
      </dgm:t>
    </dgm:pt>
    <dgm:pt modelId="{FD8AF82B-6F8B-4929-8643-AAE62787426E}">
      <dgm:prSet/>
      <dgm:spPr/>
      <dgm:t>
        <a:bodyPr/>
        <a:lstStyle/>
        <a:p>
          <a:r>
            <a:rPr lang="en-US"/>
            <a:t>Modern chatbots leverage LLMs like GPT-4 and frameworks such as LangChain to generate responses.</a:t>
          </a:r>
        </a:p>
      </dgm:t>
    </dgm:pt>
    <dgm:pt modelId="{952F4680-B495-46C1-943E-846727F7187E}" type="parTrans" cxnId="{2F078B96-E0E9-4ECE-A90C-312D00DF7953}">
      <dgm:prSet/>
      <dgm:spPr/>
      <dgm:t>
        <a:bodyPr/>
        <a:lstStyle/>
        <a:p>
          <a:endParaRPr lang="en-US"/>
        </a:p>
      </dgm:t>
    </dgm:pt>
    <dgm:pt modelId="{8A913F83-F84B-4815-98AC-D5E20E5A34CC}" type="sibTrans" cxnId="{2F078B96-E0E9-4ECE-A90C-312D00DF7953}">
      <dgm:prSet/>
      <dgm:spPr/>
      <dgm:t>
        <a:bodyPr/>
        <a:lstStyle/>
        <a:p>
          <a:endParaRPr lang="en-US"/>
        </a:p>
      </dgm:t>
    </dgm:pt>
    <dgm:pt modelId="{B0014C05-1C90-47E8-ABDC-A65EDEB2D068}">
      <dgm:prSet/>
      <dgm:spPr/>
      <dgm:t>
        <a:bodyPr/>
        <a:lstStyle/>
        <a:p>
          <a:r>
            <a:rPr lang="en-US"/>
            <a:t>Our chatbot will integrate with OpenAI's API to generate natural language responses.</a:t>
          </a:r>
        </a:p>
      </dgm:t>
    </dgm:pt>
    <dgm:pt modelId="{3FBB7326-5992-47A5-B9DB-3AA9CF8D4852}" type="parTrans" cxnId="{EF69712F-FBDF-4AB4-863D-B09C76A13ED2}">
      <dgm:prSet/>
      <dgm:spPr/>
      <dgm:t>
        <a:bodyPr/>
        <a:lstStyle/>
        <a:p>
          <a:endParaRPr lang="en-US"/>
        </a:p>
      </dgm:t>
    </dgm:pt>
    <dgm:pt modelId="{507F1D7F-4C8E-4826-8869-B194844FAD45}" type="sibTrans" cxnId="{EF69712F-FBDF-4AB4-863D-B09C76A13ED2}">
      <dgm:prSet/>
      <dgm:spPr/>
      <dgm:t>
        <a:bodyPr/>
        <a:lstStyle/>
        <a:p>
          <a:endParaRPr lang="en-US"/>
        </a:p>
      </dgm:t>
    </dgm:pt>
    <dgm:pt modelId="{3C572493-C967-4554-AAE0-2F490A7C1F71}" type="pres">
      <dgm:prSet presAssocID="{E3C00490-7501-44CC-BC8D-FABA075E5BB2}" presName="root" presStyleCnt="0">
        <dgm:presLayoutVars>
          <dgm:dir/>
          <dgm:resizeHandles val="exact"/>
        </dgm:presLayoutVars>
      </dgm:prSet>
      <dgm:spPr/>
    </dgm:pt>
    <dgm:pt modelId="{CD8FD352-2850-49E6-9A16-4A6C1A003077}" type="pres">
      <dgm:prSet presAssocID="{96F4BEFD-C01B-45F0-A01A-92EC2E68D6B1}" presName="compNode" presStyleCnt="0"/>
      <dgm:spPr/>
    </dgm:pt>
    <dgm:pt modelId="{0E3E47FE-1ABE-451F-B5F6-6AA1E452E524}" type="pres">
      <dgm:prSet presAssocID="{96F4BEFD-C01B-45F0-A01A-92EC2E68D6B1}" presName="bgRect" presStyleLbl="bgShp" presStyleIdx="0" presStyleCnt="4"/>
      <dgm:spPr>
        <a:solidFill>
          <a:schemeClr val="tx1"/>
        </a:solidFill>
      </dgm:spPr>
    </dgm:pt>
    <dgm:pt modelId="{75343951-B066-4FF4-8F5C-9FCBC7048499}" type="pres">
      <dgm:prSet presAssocID="{96F4BEFD-C01B-45F0-A01A-92EC2E68D6B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ustomer Review"/>
        </a:ext>
      </dgm:extLst>
    </dgm:pt>
    <dgm:pt modelId="{4ED1853F-CD4E-4FDE-A1B6-D657E194F0E7}" type="pres">
      <dgm:prSet presAssocID="{96F4BEFD-C01B-45F0-A01A-92EC2E68D6B1}" presName="spaceRect" presStyleCnt="0"/>
      <dgm:spPr/>
    </dgm:pt>
    <dgm:pt modelId="{A6C360D9-66A2-4918-A1CC-367E57102BFC}" type="pres">
      <dgm:prSet presAssocID="{96F4BEFD-C01B-45F0-A01A-92EC2E68D6B1}" presName="parTx" presStyleLbl="revTx" presStyleIdx="0" presStyleCnt="4">
        <dgm:presLayoutVars>
          <dgm:chMax val="0"/>
          <dgm:chPref val="0"/>
        </dgm:presLayoutVars>
      </dgm:prSet>
      <dgm:spPr/>
    </dgm:pt>
    <dgm:pt modelId="{2D1E179E-530B-4C6C-90F2-1DCDBC65633D}" type="pres">
      <dgm:prSet presAssocID="{60C1D341-AA5E-49C5-A4BB-33770B563738}" presName="sibTrans" presStyleCnt="0"/>
      <dgm:spPr/>
    </dgm:pt>
    <dgm:pt modelId="{5F273632-9CE4-47F3-AECA-4CF8522DC37B}" type="pres">
      <dgm:prSet presAssocID="{7860F89C-873E-4622-9CB3-2A4ED648B988}" presName="compNode" presStyleCnt="0"/>
      <dgm:spPr/>
    </dgm:pt>
    <dgm:pt modelId="{F160CBF2-F179-4590-8966-DE4C4475E856}" type="pres">
      <dgm:prSet presAssocID="{7860F89C-873E-4622-9CB3-2A4ED648B988}" presName="bgRect" presStyleLbl="bgShp" presStyleIdx="1" presStyleCnt="4"/>
      <dgm:spPr>
        <a:solidFill>
          <a:schemeClr val="tx1"/>
        </a:solidFill>
      </dgm:spPr>
    </dgm:pt>
    <dgm:pt modelId="{2C9C72E9-D086-4559-B03A-7DBB668CD4D4}" type="pres">
      <dgm:prSet presAssocID="{7860F89C-873E-4622-9CB3-2A4ED648B98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8F7AEAA-E4A2-4D50-B8DB-3676384A524A}" type="pres">
      <dgm:prSet presAssocID="{7860F89C-873E-4622-9CB3-2A4ED648B988}" presName="spaceRect" presStyleCnt="0"/>
      <dgm:spPr/>
    </dgm:pt>
    <dgm:pt modelId="{A907E46B-5752-4240-A2FD-CCEB06A1517A}" type="pres">
      <dgm:prSet presAssocID="{7860F89C-873E-4622-9CB3-2A4ED648B988}" presName="parTx" presStyleLbl="revTx" presStyleIdx="1" presStyleCnt="4">
        <dgm:presLayoutVars>
          <dgm:chMax val="0"/>
          <dgm:chPref val="0"/>
        </dgm:presLayoutVars>
      </dgm:prSet>
      <dgm:spPr/>
    </dgm:pt>
    <dgm:pt modelId="{B18892C6-0C31-4733-B109-1F55C1732A0B}" type="pres">
      <dgm:prSet presAssocID="{2B09FCBB-1430-4E4D-A22D-004F9D3D1F20}" presName="sibTrans" presStyleCnt="0"/>
      <dgm:spPr/>
    </dgm:pt>
    <dgm:pt modelId="{7580A5E0-58C2-4C99-9612-FFE76A807E7E}" type="pres">
      <dgm:prSet presAssocID="{FD8AF82B-6F8B-4929-8643-AAE62787426E}" presName="compNode" presStyleCnt="0"/>
      <dgm:spPr/>
    </dgm:pt>
    <dgm:pt modelId="{DD347694-EE12-453E-AFC1-84459F119975}" type="pres">
      <dgm:prSet presAssocID="{FD8AF82B-6F8B-4929-8643-AAE62787426E}" presName="bgRect" presStyleLbl="bgShp" presStyleIdx="2" presStyleCnt="4"/>
      <dgm:spPr>
        <a:solidFill>
          <a:schemeClr val="tx1"/>
        </a:solidFill>
      </dgm:spPr>
    </dgm:pt>
    <dgm:pt modelId="{CF1C947F-8704-4A37-AEF6-ECA0C2DBE31E}" type="pres">
      <dgm:prSet presAssocID="{FD8AF82B-6F8B-4929-8643-AAE62787426E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ch"/>
        </a:ext>
      </dgm:extLst>
    </dgm:pt>
    <dgm:pt modelId="{81C91AEC-8514-4D21-9D63-54ED7293F9B1}" type="pres">
      <dgm:prSet presAssocID="{FD8AF82B-6F8B-4929-8643-AAE62787426E}" presName="spaceRect" presStyleCnt="0"/>
      <dgm:spPr/>
    </dgm:pt>
    <dgm:pt modelId="{0102620D-9E9B-427E-8201-BD86A1088EBD}" type="pres">
      <dgm:prSet presAssocID="{FD8AF82B-6F8B-4929-8643-AAE62787426E}" presName="parTx" presStyleLbl="revTx" presStyleIdx="2" presStyleCnt="4">
        <dgm:presLayoutVars>
          <dgm:chMax val="0"/>
          <dgm:chPref val="0"/>
        </dgm:presLayoutVars>
      </dgm:prSet>
      <dgm:spPr/>
    </dgm:pt>
    <dgm:pt modelId="{C93AB103-D8BD-441C-BA6E-DB1EBB52AB1A}" type="pres">
      <dgm:prSet presAssocID="{8A913F83-F84B-4815-98AC-D5E20E5A34CC}" presName="sibTrans" presStyleCnt="0"/>
      <dgm:spPr/>
    </dgm:pt>
    <dgm:pt modelId="{610727EE-0DA7-4758-9FA7-73D62F84A859}" type="pres">
      <dgm:prSet presAssocID="{B0014C05-1C90-47E8-ABDC-A65EDEB2D068}" presName="compNode" presStyleCnt="0"/>
      <dgm:spPr/>
    </dgm:pt>
    <dgm:pt modelId="{542A215A-950E-4718-9C7E-DCF225E90350}" type="pres">
      <dgm:prSet presAssocID="{B0014C05-1C90-47E8-ABDC-A65EDEB2D068}" presName="bgRect" presStyleLbl="bgShp" presStyleIdx="3" presStyleCnt="4"/>
      <dgm:spPr>
        <a:solidFill>
          <a:schemeClr val="tx1"/>
        </a:solidFill>
      </dgm:spPr>
    </dgm:pt>
    <dgm:pt modelId="{DD7D57C5-5A6E-42BE-8D96-5133D4537D95}" type="pres">
      <dgm:prSet presAssocID="{B0014C05-1C90-47E8-ABDC-A65EDEB2D06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53FC6DC0-0BEE-442E-9D94-68D8DBF8214E}" type="pres">
      <dgm:prSet presAssocID="{B0014C05-1C90-47E8-ABDC-A65EDEB2D068}" presName="spaceRect" presStyleCnt="0"/>
      <dgm:spPr/>
    </dgm:pt>
    <dgm:pt modelId="{6C98EDD2-7935-4548-A869-9AD5F4454F36}" type="pres">
      <dgm:prSet presAssocID="{B0014C05-1C90-47E8-ABDC-A65EDEB2D068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496DF0C-1D9B-439D-986A-07BD25293CE4}" type="presOf" srcId="{E3C00490-7501-44CC-BC8D-FABA075E5BB2}" destId="{3C572493-C967-4554-AAE0-2F490A7C1F71}" srcOrd="0" destOrd="0" presId="urn:microsoft.com/office/officeart/2018/2/layout/IconVerticalSolidList"/>
    <dgm:cxn modelId="{EF69712F-FBDF-4AB4-863D-B09C76A13ED2}" srcId="{E3C00490-7501-44CC-BC8D-FABA075E5BB2}" destId="{B0014C05-1C90-47E8-ABDC-A65EDEB2D068}" srcOrd="3" destOrd="0" parTransId="{3FBB7326-5992-47A5-B9DB-3AA9CF8D4852}" sibTransId="{507F1D7F-4C8E-4826-8869-B194844FAD45}"/>
    <dgm:cxn modelId="{E73AA537-61C7-4101-82F5-D6D60C353E82}" type="presOf" srcId="{B0014C05-1C90-47E8-ABDC-A65EDEB2D068}" destId="{6C98EDD2-7935-4548-A869-9AD5F4454F36}" srcOrd="0" destOrd="0" presId="urn:microsoft.com/office/officeart/2018/2/layout/IconVerticalSolidList"/>
    <dgm:cxn modelId="{D6E07649-B7E1-47D2-825E-1623746B72E4}" type="presOf" srcId="{7860F89C-873E-4622-9CB3-2A4ED648B988}" destId="{A907E46B-5752-4240-A2FD-CCEB06A1517A}" srcOrd="0" destOrd="0" presId="urn:microsoft.com/office/officeart/2018/2/layout/IconVerticalSolidList"/>
    <dgm:cxn modelId="{B31A5C6E-C6DE-4B14-BCF0-3C61CBE83ED2}" srcId="{E3C00490-7501-44CC-BC8D-FABA075E5BB2}" destId="{7860F89C-873E-4622-9CB3-2A4ED648B988}" srcOrd="1" destOrd="0" parTransId="{BABA5515-EE3E-44E0-B81A-6DB6FAB7A287}" sibTransId="{2B09FCBB-1430-4E4D-A22D-004F9D3D1F20}"/>
    <dgm:cxn modelId="{2F078B96-E0E9-4ECE-A90C-312D00DF7953}" srcId="{E3C00490-7501-44CC-BC8D-FABA075E5BB2}" destId="{FD8AF82B-6F8B-4929-8643-AAE62787426E}" srcOrd="2" destOrd="0" parTransId="{952F4680-B495-46C1-943E-846727F7187E}" sibTransId="{8A913F83-F84B-4815-98AC-D5E20E5A34CC}"/>
    <dgm:cxn modelId="{776F4DA9-3518-4611-82E6-83CEE9297C46}" srcId="{E3C00490-7501-44CC-BC8D-FABA075E5BB2}" destId="{96F4BEFD-C01B-45F0-A01A-92EC2E68D6B1}" srcOrd="0" destOrd="0" parTransId="{ACA1FB3D-A047-4F29-8514-F60198E018FC}" sibTransId="{60C1D341-AA5E-49C5-A4BB-33770B563738}"/>
    <dgm:cxn modelId="{9EE328B8-B98F-430D-A75C-CB9FF43A6D76}" type="presOf" srcId="{FD8AF82B-6F8B-4929-8643-AAE62787426E}" destId="{0102620D-9E9B-427E-8201-BD86A1088EBD}" srcOrd="0" destOrd="0" presId="urn:microsoft.com/office/officeart/2018/2/layout/IconVerticalSolidList"/>
    <dgm:cxn modelId="{BF1AEDDE-FB09-447E-8563-3ABC18519124}" type="presOf" srcId="{96F4BEFD-C01B-45F0-A01A-92EC2E68D6B1}" destId="{A6C360D9-66A2-4918-A1CC-367E57102BFC}" srcOrd="0" destOrd="0" presId="urn:microsoft.com/office/officeart/2018/2/layout/IconVerticalSolidList"/>
    <dgm:cxn modelId="{3E1CB2D7-25C2-47C9-90E7-D08ECCCED3A3}" type="presParOf" srcId="{3C572493-C967-4554-AAE0-2F490A7C1F71}" destId="{CD8FD352-2850-49E6-9A16-4A6C1A003077}" srcOrd="0" destOrd="0" presId="urn:microsoft.com/office/officeart/2018/2/layout/IconVerticalSolidList"/>
    <dgm:cxn modelId="{9D4B4D98-AD86-4DE9-9CB7-01571C653F3C}" type="presParOf" srcId="{CD8FD352-2850-49E6-9A16-4A6C1A003077}" destId="{0E3E47FE-1ABE-451F-B5F6-6AA1E452E524}" srcOrd="0" destOrd="0" presId="urn:microsoft.com/office/officeart/2018/2/layout/IconVerticalSolidList"/>
    <dgm:cxn modelId="{E930C7C1-374E-4A3B-838B-5E9B8E7CC6FD}" type="presParOf" srcId="{CD8FD352-2850-49E6-9A16-4A6C1A003077}" destId="{75343951-B066-4FF4-8F5C-9FCBC7048499}" srcOrd="1" destOrd="0" presId="urn:microsoft.com/office/officeart/2018/2/layout/IconVerticalSolidList"/>
    <dgm:cxn modelId="{0DFAF191-38AC-4BEE-8ABC-246138AADFAB}" type="presParOf" srcId="{CD8FD352-2850-49E6-9A16-4A6C1A003077}" destId="{4ED1853F-CD4E-4FDE-A1B6-D657E194F0E7}" srcOrd="2" destOrd="0" presId="urn:microsoft.com/office/officeart/2018/2/layout/IconVerticalSolidList"/>
    <dgm:cxn modelId="{8C73ABFE-1F34-4237-8A94-C24A6ABAEB37}" type="presParOf" srcId="{CD8FD352-2850-49E6-9A16-4A6C1A003077}" destId="{A6C360D9-66A2-4918-A1CC-367E57102BFC}" srcOrd="3" destOrd="0" presId="urn:microsoft.com/office/officeart/2018/2/layout/IconVerticalSolidList"/>
    <dgm:cxn modelId="{6CB61C5D-703A-4854-B248-663AE783CA2A}" type="presParOf" srcId="{3C572493-C967-4554-AAE0-2F490A7C1F71}" destId="{2D1E179E-530B-4C6C-90F2-1DCDBC65633D}" srcOrd="1" destOrd="0" presId="urn:microsoft.com/office/officeart/2018/2/layout/IconVerticalSolidList"/>
    <dgm:cxn modelId="{A851EFA5-D9CE-4E80-8F55-23505B3B321F}" type="presParOf" srcId="{3C572493-C967-4554-AAE0-2F490A7C1F71}" destId="{5F273632-9CE4-47F3-AECA-4CF8522DC37B}" srcOrd="2" destOrd="0" presId="urn:microsoft.com/office/officeart/2018/2/layout/IconVerticalSolidList"/>
    <dgm:cxn modelId="{AE7702BA-6708-4818-864F-7577C4D04477}" type="presParOf" srcId="{5F273632-9CE4-47F3-AECA-4CF8522DC37B}" destId="{F160CBF2-F179-4590-8966-DE4C4475E856}" srcOrd="0" destOrd="0" presId="urn:microsoft.com/office/officeart/2018/2/layout/IconVerticalSolidList"/>
    <dgm:cxn modelId="{8B300873-0A96-4A54-AF41-2D4388C20DBB}" type="presParOf" srcId="{5F273632-9CE4-47F3-AECA-4CF8522DC37B}" destId="{2C9C72E9-D086-4559-B03A-7DBB668CD4D4}" srcOrd="1" destOrd="0" presId="urn:microsoft.com/office/officeart/2018/2/layout/IconVerticalSolidList"/>
    <dgm:cxn modelId="{F96084A5-B770-40FF-B55D-EA9D78B0A0F8}" type="presParOf" srcId="{5F273632-9CE4-47F3-AECA-4CF8522DC37B}" destId="{28F7AEAA-E4A2-4D50-B8DB-3676384A524A}" srcOrd="2" destOrd="0" presId="urn:microsoft.com/office/officeart/2018/2/layout/IconVerticalSolidList"/>
    <dgm:cxn modelId="{61AC3EF0-4331-4371-AFD6-54BF10770E64}" type="presParOf" srcId="{5F273632-9CE4-47F3-AECA-4CF8522DC37B}" destId="{A907E46B-5752-4240-A2FD-CCEB06A1517A}" srcOrd="3" destOrd="0" presId="urn:microsoft.com/office/officeart/2018/2/layout/IconVerticalSolidList"/>
    <dgm:cxn modelId="{E34F45BF-A239-490E-B64C-F58CD7BF1CC6}" type="presParOf" srcId="{3C572493-C967-4554-AAE0-2F490A7C1F71}" destId="{B18892C6-0C31-4733-B109-1F55C1732A0B}" srcOrd="3" destOrd="0" presId="urn:microsoft.com/office/officeart/2018/2/layout/IconVerticalSolidList"/>
    <dgm:cxn modelId="{03AB874C-91E8-434F-9C70-119ABA2AF6A9}" type="presParOf" srcId="{3C572493-C967-4554-AAE0-2F490A7C1F71}" destId="{7580A5E0-58C2-4C99-9612-FFE76A807E7E}" srcOrd="4" destOrd="0" presId="urn:microsoft.com/office/officeart/2018/2/layout/IconVerticalSolidList"/>
    <dgm:cxn modelId="{2BC17E6C-F93F-49CA-828C-FEEF3C78C64A}" type="presParOf" srcId="{7580A5E0-58C2-4C99-9612-FFE76A807E7E}" destId="{DD347694-EE12-453E-AFC1-84459F119975}" srcOrd="0" destOrd="0" presId="urn:microsoft.com/office/officeart/2018/2/layout/IconVerticalSolidList"/>
    <dgm:cxn modelId="{949317C3-57B3-4F54-A3B4-6C3C9552B3C5}" type="presParOf" srcId="{7580A5E0-58C2-4C99-9612-FFE76A807E7E}" destId="{CF1C947F-8704-4A37-AEF6-ECA0C2DBE31E}" srcOrd="1" destOrd="0" presId="urn:microsoft.com/office/officeart/2018/2/layout/IconVerticalSolidList"/>
    <dgm:cxn modelId="{7ECA2A12-0995-4C9A-B4D1-FF99D9A9FFC4}" type="presParOf" srcId="{7580A5E0-58C2-4C99-9612-FFE76A807E7E}" destId="{81C91AEC-8514-4D21-9D63-54ED7293F9B1}" srcOrd="2" destOrd="0" presId="urn:microsoft.com/office/officeart/2018/2/layout/IconVerticalSolidList"/>
    <dgm:cxn modelId="{DFA1DDF2-77FF-4FBD-8DFB-24BEC0E6BFE9}" type="presParOf" srcId="{7580A5E0-58C2-4C99-9612-FFE76A807E7E}" destId="{0102620D-9E9B-427E-8201-BD86A1088EBD}" srcOrd="3" destOrd="0" presId="urn:microsoft.com/office/officeart/2018/2/layout/IconVerticalSolidList"/>
    <dgm:cxn modelId="{1E9040E3-EB5F-45A1-A0CC-B81343ADC8EC}" type="presParOf" srcId="{3C572493-C967-4554-AAE0-2F490A7C1F71}" destId="{C93AB103-D8BD-441C-BA6E-DB1EBB52AB1A}" srcOrd="5" destOrd="0" presId="urn:microsoft.com/office/officeart/2018/2/layout/IconVerticalSolidList"/>
    <dgm:cxn modelId="{6FB83C8B-0D40-4979-BBE8-5D9C33B1BBB2}" type="presParOf" srcId="{3C572493-C967-4554-AAE0-2F490A7C1F71}" destId="{610727EE-0DA7-4758-9FA7-73D62F84A859}" srcOrd="6" destOrd="0" presId="urn:microsoft.com/office/officeart/2018/2/layout/IconVerticalSolidList"/>
    <dgm:cxn modelId="{650BDAC8-E643-4EF9-9F1A-4DA47898843F}" type="presParOf" srcId="{610727EE-0DA7-4758-9FA7-73D62F84A859}" destId="{542A215A-950E-4718-9C7E-DCF225E90350}" srcOrd="0" destOrd="0" presId="urn:microsoft.com/office/officeart/2018/2/layout/IconVerticalSolidList"/>
    <dgm:cxn modelId="{B5597939-E896-4263-8631-85D2F06AB16C}" type="presParOf" srcId="{610727EE-0DA7-4758-9FA7-73D62F84A859}" destId="{DD7D57C5-5A6E-42BE-8D96-5133D4537D95}" srcOrd="1" destOrd="0" presId="urn:microsoft.com/office/officeart/2018/2/layout/IconVerticalSolidList"/>
    <dgm:cxn modelId="{929AD797-7D48-4CE9-AA5A-F63E4A1A3AAA}" type="presParOf" srcId="{610727EE-0DA7-4758-9FA7-73D62F84A859}" destId="{53FC6DC0-0BEE-442E-9D94-68D8DBF8214E}" srcOrd="2" destOrd="0" presId="urn:microsoft.com/office/officeart/2018/2/layout/IconVerticalSolidList"/>
    <dgm:cxn modelId="{698AD2B1-ACC0-4662-96D2-8B89246D63AF}" type="presParOf" srcId="{610727EE-0DA7-4758-9FA7-73D62F84A859}" destId="{6C98EDD2-7935-4548-A869-9AD5F4454F3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E47FE-1ABE-451F-B5F6-6AA1E452E524}">
      <dsp:nvSpPr>
        <dsp:cNvPr id="0" name=""/>
        <dsp:cNvSpPr/>
      </dsp:nvSpPr>
      <dsp:spPr>
        <a:xfrm>
          <a:off x="0" y="1808"/>
          <a:ext cx="10515600" cy="916611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343951-B066-4FF4-8F5C-9FCBC7048499}">
      <dsp:nvSpPr>
        <dsp:cNvPr id="0" name=""/>
        <dsp:cNvSpPr/>
      </dsp:nvSpPr>
      <dsp:spPr>
        <a:xfrm>
          <a:off x="277275" y="208046"/>
          <a:ext cx="504136" cy="50413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360D9-66A2-4918-A1CC-367E57102BFC}">
      <dsp:nvSpPr>
        <dsp:cNvPr id="0" name=""/>
        <dsp:cNvSpPr/>
      </dsp:nvSpPr>
      <dsp:spPr>
        <a:xfrm>
          <a:off x="1058686" y="180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chatbot is a software application used to conduct conversations.</a:t>
          </a:r>
        </a:p>
      </dsp:txBody>
      <dsp:txXfrm>
        <a:off x="1058686" y="1808"/>
        <a:ext cx="9456913" cy="916611"/>
      </dsp:txXfrm>
    </dsp:sp>
    <dsp:sp modelId="{F160CBF2-F179-4590-8966-DE4C4475E856}">
      <dsp:nvSpPr>
        <dsp:cNvPr id="0" name=""/>
        <dsp:cNvSpPr/>
      </dsp:nvSpPr>
      <dsp:spPr>
        <a:xfrm>
          <a:off x="0" y="1147573"/>
          <a:ext cx="10515600" cy="916611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9C72E9-D086-4559-B03A-7DBB668CD4D4}">
      <dsp:nvSpPr>
        <dsp:cNvPr id="0" name=""/>
        <dsp:cNvSpPr/>
      </dsp:nvSpPr>
      <dsp:spPr>
        <a:xfrm>
          <a:off x="277275" y="1353811"/>
          <a:ext cx="504136" cy="50413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07E46B-5752-4240-A2FD-CCEB06A1517A}">
      <dsp:nvSpPr>
        <dsp:cNvPr id="0" name=""/>
        <dsp:cNvSpPr/>
      </dsp:nvSpPr>
      <dsp:spPr>
        <a:xfrm>
          <a:off x="1058686" y="114757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It mimics human conversational abilities using Natural Language Processing (NLP).</a:t>
          </a:r>
        </a:p>
      </dsp:txBody>
      <dsp:txXfrm>
        <a:off x="1058686" y="1147573"/>
        <a:ext cx="9456913" cy="916611"/>
      </dsp:txXfrm>
    </dsp:sp>
    <dsp:sp modelId="{DD347694-EE12-453E-AFC1-84459F119975}">
      <dsp:nvSpPr>
        <dsp:cNvPr id="0" name=""/>
        <dsp:cNvSpPr/>
      </dsp:nvSpPr>
      <dsp:spPr>
        <a:xfrm>
          <a:off x="0" y="2293338"/>
          <a:ext cx="10515600" cy="916611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1C947F-8704-4A37-AEF6-ECA0C2DBE31E}">
      <dsp:nvSpPr>
        <dsp:cNvPr id="0" name=""/>
        <dsp:cNvSpPr/>
      </dsp:nvSpPr>
      <dsp:spPr>
        <a:xfrm>
          <a:off x="277275" y="2499576"/>
          <a:ext cx="504136" cy="50413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02620D-9E9B-427E-8201-BD86A1088EBD}">
      <dsp:nvSpPr>
        <dsp:cNvPr id="0" name=""/>
        <dsp:cNvSpPr/>
      </dsp:nvSpPr>
      <dsp:spPr>
        <a:xfrm>
          <a:off x="1058686" y="2293338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Modern chatbots leverage LLMs like GPT-4 and frameworks such as LangChain to generate responses.</a:t>
          </a:r>
        </a:p>
      </dsp:txBody>
      <dsp:txXfrm>
        <a:off x="1058686" y="2293338"/>
        <a:ext cx="9456913" cy="916611"/>
      </dsp:txXfrm>
    </dsp:sp>
    <dsp:sp modelId="{542A215A-950E-4718-9C7E-DCF225E90350}">
      <dsp:nvSpPr>
        <dsp:cNvPr id="0" name=""/>
        <dsp:cNvSpPr/>
      </dsp:nvSpPr>
      <dsp:spPr>
        <a:xfrm>
          <a:off x="0" y="3439103"/>
          <a:ext cx="10515600" cy="916611"/>
        </a:xfrm>
        <a:prstGeom prst="roundRect">
          <a:avLst>
            <a:gd name="adj" fmla="val 10000"/>
          </a:avLst>
        </a:prstGeom>
        <a:solidFill>
          <a:schemeClr val="tx1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7D57C5-5A6E-42BE-8D96-5133D4537D95}">
      <dsp:nvSpPr>
        <dsp:cNvPr id="0" name=""/>
        <dsp:cNvSpPr/>
      </dsp:nvSpPr>
      <dsp:spPr>
        <a:xfrm>
          <a:off x="277275" y="3645341"/>
          <a:ext cx="504136" cy="50413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98EDD2-7935-4548-A869-9AD5F4454F36}">
      <dsp:nvSpPr>
        <dsp:cNvPr id="0" name=""/>
        <dsp:cNvSpPr/>
      </dsp:nvSpPr>
      <dsp:spPr>
        <a:xfrm>
          <a:off x="1058686" y="3439103"/>
          <a:ext cx="9456913" cy="91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008" tIns="97008" rIns="97008" bIns="97008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Our chatbot will integrate with OpenAI's API to generate natural language responses.</a:t>
          </a:r>
        </a:p>
      </dsp:txBody>
      <dsp:txXfrm>
        <a:off x="1058686" y="3439103"/>
        <a:ext cx="9456913" cy="9166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7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9.jpe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198F-CA60-A373-6B04-E037ECBE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BB065-DF04-4A8F-AFEF-32668D13E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B05E-F3A7-D30C-9BBE-5E53F226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9320-7993-0508-6C61-2B4891F8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F7F8-D836-BA9B-7A9B-9E1AABD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2153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89B-88CF-0C78-B705-6C880CD6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C3321-0A38-B2F6-4D8D-8377A39A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2E55A-DAE2-0066-FAE1-108F7858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D03B-A75E-317F-E102-33785D66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F8395-788B-F88A-96CF-976623B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6856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7B2B-CAC4-7A7D-BB53-55D7A970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1A034-9988-6428-9427-1E67B4D10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C2F6-6F13-1ED9-BD8B-88FAD619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09A1-8F59-5222-94D7-7CECEC1F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C1CD-D6C7-3094-43F2-32D284DC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7976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text, half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68224"/>
            <a:ext cx="5522976" cy="107289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292609" y="1658112"/>
            <a:ext cx="5498592" cy="43362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"/>
          <p:cNvSpPr>
            <a:spLocks noGrp="1"/>
          </p:cNvSpPr>
          <p:nvPr>
            <p:ph type="pic" sz="quarter" idx="14"/>
          </p:nvPr>
        </p:nvSpPr>
        <p:spPr>
          <a:xfrm>
            <a:off x="6096000" y="2"/>
            <a:ext cx="6096000" cy="6858000"/>
          </a:xfrm>
        </p:spPr>
        <p:txBody>
          <a:bodyPr lIns="91440" tIns="91440" rIns="91440" bIns="9144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Group Name / DOC ID / Month XX, 2022 / © 2022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426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(no foo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256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5544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166659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132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3101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902324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349709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816-AACF-44FD-F9E0-3AB812FC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DDDA-A6D3-99CE-24BD-72DDAEA8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06F2-1330-C3E7-2807-E5061F6C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E99AB-32B0-543C-7C86-295A13ED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3696-F687-3AF6-1D6B-6453D471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34280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749809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690284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0620895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17994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4203064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3764877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4154602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2576794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1457500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423031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3E8D-ABFD-5507-E750-8241457A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DD62-F122-ABE9-433D-29CC6048A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E018-C8AF-1263-5846-FFE71B71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8C77-4745-E026-C99F-86284A8B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C4341-F94E-5A44-A718-5FEA2304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3799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386507812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88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37943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7978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85134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314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4694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1089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9835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20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24F1-6AA4-C25D-F673-F75197CC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E011E-0C6B-0270-FFB4-B21CC7AE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D45D-6501-90B8-42A2-5AB544B4A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ACFD9-5800-925C-AC9A-39AEC40C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C757D-2503-5806-BA02-BCBF78C4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C2D-4948-EE73-7ABF-18CF11A0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37198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70355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718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985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7D07-6DDB-9E4D-964E-F41590D8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DA0A-1D2E-764D-5994-11DDCDB6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05260-F045-D4E6-F6C1-70F7D6EB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F0E93-9072-7EAA-8CF5-A97EA87C5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F575F-015D-633A-325C-2639C107E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18D4-4F13-D20F-C44C-12BFD9B4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8EAD7-69E8-4DE9-4D07-D32BEBC0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B38-3AB1-A534-81CB-1AA2A65E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6878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CA7-B5EE-8FF9-9E35-D1FE495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9378-D274-02AA-2BC4-C99B631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9B78A-4BDC-278D-3CD3-3EAA233D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DD629-9B5E-A604-61CD-FC332D1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387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21C8B-3E4D-1127-921B-05036107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0821-95A4-85F3-33F9-D54402DE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62CBF-3F8F-239E-BB63-D3C97F6E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8581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B35B-6A52-831B-E8F5-B940B832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D407-A9BC-212E-B9B4-EF9F3A8B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C95C8-C455-6783-6DF2-AAECC4BD3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9F924-1911-0430-BD70-3D591A23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9002-0012-4FE6-2AD9-8206A647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AD09C-9A8B-6105-D250-CC4E45B7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23888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E6A2-F280-F088-2205-7604AC46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1DCB4-CA09-2511-DD99-03C8C225D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973D8-D777-558B-6670-7D66B09B0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899B4-141B-0BEA-0C99-D8DC9BB4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68C86-B908-15F9-B39B-7C6B2A9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BF8A4-6313-8877-E1D0-F324F1D8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23622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26" Type="http://schemas.openxmlformats.org/officeDocument/2006/relationships/slideLayout" Target="../slideLayouts/slideLayout40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5" Type="http://schemas.openxmlformats.org/officeDocument/2006/relationships/slideLayout" Target="../slideLayouts/slideLayout39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30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C663C-AFA5-3D8C-753C-5B61C132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E9B42-1BA6-32B9-0144-744D7666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43AA-5B49-F248-718F-C2B0AC362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82A1E5-8857-4F6D-996F-64477A8BB7A6}" type="datetimeFigureOut">
              <a:rPr lang="en-IN" smtClean="0"/>
              <a:t>14-10-2024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A00A-0E9F-012B-225C-523F4A904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F49F-107B-A02F-6442-D25560E9F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551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5" r:id="rId13"/>
    <p:sldLayoutId id="214748370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8366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Chatbot Anatomy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A032373-4562-D2B7-B84B-D092A0E54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0BABEF10-5CF1-A95D-7CB1-0C483D769653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Chatbot Definition</a:t>
            </a:r>
          </a:p>
          <a:p>
            <a:r>
              <a:rPr lang="en-US" dirty="0"/>
              <a:t>Chatbot Process Flow</a:t>
            </a:r>
          </a:p>
          <a:p>
            <a:r>
              <a:rPr lang="en-US" dirty="0"/>
              <a:t>Coding Exercise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EFBF1D-26FB-AB0D-0583-24B21DA77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0256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t>What is a Chatbot?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59B6634-E9E2-2BEB-CF2C-E8C05A67B8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164797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B3C4-9241-6A60-E519-9FBB94429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B69EA-CDFE-4CF0-8809-C0735C801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Better set up to how to deliver a high quality Q&amp;A for it’s users</a:t>
            </a:r>
          </a:p>
          <a:p>
            <a:endParaRPr lang="en-US" dirty="0"/>
          </a:p>
          <a:p>
            <a:r>
              <a:rPr lang="en-US" dirty="0"/>
              <a:t>What are people looking for</a:t>
            </a:r>
          </a:p>
          <a:p>
            <a:r>
              <a:rPr lang="en-US" dirty="0"/>
              <a:t>What do they usually receive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DE95E-094E-4726-15B5-B3361989A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C25F8C-ABC6-F5D4-1B86-01F66A3FB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8A5349-B84F-13FF-B37D-7335FAD64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42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4EF-D9C4-71D8-710C-E400B7A6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42921-B966-4A62-852C-F7CA714BA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02939-1A40-D892-0F40-5357C55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593" y="6356348"/>
            <a:ext cx="598081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Copyright © 2024 Accelerated Innovation Group. All rights reserved.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61B5-FF11-BD5B-FBFF-AE68824151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40" y="-25487"/>
            <a:ext cx="11940259" cy="848660"/>
          </a:xfrm>
        </p:spPr>
        <p:txBody>
          <a:bodyPr bIns="91440" anchor="b" anchorCtr="0">
            <a:normAutofit/>
          </a:bodyPr>
          <a:lstStyle/>
          <a:p>
            <a:r>
              <a:rPr lang="en-US" sz="2400" b="1" dirty="0"/>
              <a:t>GenAI Solutions follow a similar high-level ‘workflow’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0A7BE40-B277-AC1E-2551-13A6B83DAADD}"/>
              </a:ext>
            </a:extLst>
          </p:cNvPr>
          <p:cNvGrpSpPr/>
          <p:nvPr/>
        </p:nvGrpSpPr>
        <p:grpSpPr>
          <a:xfrm>
            <a:off x="6308550" y="1397084"/>
            <a:ext cx="1021182" cy="593803"/>
            <a:chOff x="4888444" y="1594889"/>
            <a:chExt cx="971620" cy="564983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66B4F7C-69F1-E555-ED35-E026DC75CC30}"/>
                </a:ext>
              </a:extLst>
            </p:cNvPr>
            <p:cNvSpPr/>
            <p:nvPr/>
          </p:nvSpPr>
          <p:spPr>
            <a:xfrm>
              <a:off x="4888444" y="1981803"/>
              <a:ext cx="178069" cy="178069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E60B5EF-09D8-FBD6-A6E5-E6CBFDE9058F}"/>
                </a:ext>
              </a:extLst>
            </p:cNvPr>
            <p:cNvSpPr/>
            <p:nvPr/>
          </p:nvSpPr>
          <p:spPr>
            <a:xfrm>
              <a:off x="4987276" y="1594889"/>
              <a:ext cx="872788" cy="455588"/>
            </a:xfrm>
            <a:custGeom>
              <a:avLst/>
              <a:gdLst>
                <a:gd name="connsiteX0" fmla="*/ 0 w 1226634"/>
                <a:gd name="connsiteY0" fmla="*/ 490653 h 490653"/>
                <a:gd name="connsiteX1" fmla="*/ 234175 w 1226634"/>
                <a:gd name="connsiteY1" fmla="*/ 111512 h 490653"/>
                <a:gd name="connsiteX2" fmla="*/ 1226634 w 1226634"/>
                <a:gd name="connsiteY2" fmla="*/ 0 h 490653"/>
                <a:gd name="connsiteX0" fmla="*/ 0 w 1226634"/>
                <a:gd name="connsiteY0" fmla="*/ 528603 h 528603"/>
                <a:gd name="connsiteX1" fmla="*/ 354825 w 1226634"/>
                <a:gd name="connsiteY1" fmla="*/ 31987 h 528603"/>
                <a:gd name="connsiteX2" fmla="*/ 1226634 w 1226634"/>
                <a:gd name="connsiteY2" fmla="*/ 37950 h 528603"/>
                <a:gd name="connsiteX0" fmla="*/ 0 w 1337759"/>
                <a:gd name="connsiteY0" fmla="*/ 529960 h 529960"/>
                <a:gd name="connsiteX1" fmla="*/ 354825 w 1337759"/>
                <a:gd name="connsiteY1" fmla="*/ 33344 h 529960"/>
                <a:gd name="connsiteX2" fmla="*/ 1337759 w 1337759"/>
                <a:gd name="connsiteY2" fmla="*/ 32957 h 529960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354825 w 1337759"/>
                <a:gd name="connsiteY1" fmla="*/ 387 h 497003"/>
                <a:gd name="connsiteX2" fmla="*/ 1337759 w 1337759"/>
                <a:gd name="connsiteY2" fmla="*/ 0 h 497003"/>
                <a:gd name="connsiteX0" fmla="*/ 0 w 1337759"/>
                <a:gd name="connsiteY0" fmla="*/ 497003 h 497003"/>
                <a:gd name="connsiteX1" fmla="*/ 246488 w 1337759"/>
                <a:gd name="connsiteY1" fmla="*/ 136060 h 497003"/>
                <a:gd name="connsiteX2" fmla="*/ 354825 w 1337759"/>
                <a:gd name="connsiteY2" fmla="*/ 387 h 497003"/>
                <a:gd name="connsiteX3" fmla="*/ 1337759 w 1337759"/>
                <a:gd name="connsiteY3" fmla="*/ 0 h 49700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354825 w 1337759"/>
                <a:gd name="connsiteY2" fmla="*/ 4027 h 500643"/>
                <a:gd name="connsiteX3" fmla="*/ 532238 w 1337759"/>
                <a:gd name="connsiteY3" fmla="*/ 0 h 500643"/>
                <a:gd name="connsiteX4" fmla="*/ 1337759 w 1337759"/>
                <a:gd name="connsiteY4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43 h 500643"/>
                <a:gd name="connsiteX1" fmla="*/ 246488 w 1337759"/>
                <a:gd name="connsiteY1" fmla="*/ 139700 h 500643"/>
                <a:gd name="connsiteX2" fmla="*/ 532238 w 1337759"/>
                <a:gd name="connsiteY2" fmla="*/ 0 h 500643"/>
                <a:gd name="connsiteX3" fmla="*/ 1337759 w 1337759"/>
                <a:gd name="connsiteY3" fmla="*/ 3640 h 500643"/>
                <a:gd name="connsiteX0" fmla="*/ 0 w 1337759"/>
                <a:gd name="connsiteY0" fmla="*/ 500659 h 500659"/>
                <a:gd name="connsiteX1" fmla="*/ 246488 w 1337759"/>
                <a:gd name="connsiteY1" fmla="*/ 139716 h 500659"/>
                <a:gd name="connsiteX2" fmla="*/ 532238 w 1337759"/>
                <a:gd name="connsiteY2" fmla="*/ 16 h 500659"/>
                <a:gd name="connsiteX3" fmla="*/ 1337759 w 13377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3656 h 500659"/>
                <a:gd name="connsiteX0" fmla="*/ 0 w 1236159"/>
                <a:gd name="connsiteY0" fmla="*/ 500659 h 500659"/>
                <a:gd name="connsiteX1" fmla="*/ 246488 w 1236159"/>
                <a:gd name="connsiteY1" fmla="*/ 139716 h 500659"/>
                <a:gd name="connsiteX2" fmla="*/ 532238 w 1236159"/>
                <a:gd name="connsiteY2" fmla="*/ 16 h 500659"/>
                <a:gd name="connsiteX3" fmla="*/ 1236159 w 1236159"/>
                <a:gd name="connsiteY3" fmla="*/ 481 h 5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6159" h="500659">
                  <a:moveTo>
                    <a:pt x="0" y="500659"/>
                  </a:moveTo>
                  <a:lnTo>
                    <a:pt x="246488" y="139716"/>
                  </a:lnTo>
                  <a:cubicBezTo>
                    <a:pt x="322688" y="48699"/>
                    <a:pt x="411588" y="-1042"/>
                    <a:pt x="532238" y="16"/>
                  </a:cubicBezTo>
                  <a:lnTo>
                    <a:pt x="1236159" y="481"/>
                  </a:lnTo>
                </a:path>
              </a:pathLst>
            </a:cu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dashDot"/>
              <a:miter lim="800000"/>
              <a:tailEnd type="oval" w="sm" len="sm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43484EB-5619-8DCF-3072-213594D60706}"/>
                </a:ext>
              </a:extLst>
            </p:cNvPr>
            <p:cNvSpPr/>
            <p:nvPr/>
          </p:nvSpPr>
          <p:spPr>
            <a:xfrm>
              <a:off x="4946341" y="2039389"/>
              <a:ext cx="62276" cy="62899"/>
            </a:xfrm>
            <a:prstGeom prst="ellipse">
              <a:avLst/>
            </a:pr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A80A86F-F432-9599-0B63-0A12B3D134E7}"/>
              </a:ext>
            </a:extLst>
          </p:cNvPr>
          <p:cNvGrpSpPr/>
          <p:nvPr/>
        </p:nvGrpSpPr>
        <p:grpSpPr>
          <a:xfrm>
            <a:off x="5215707" y="2963404"/>
            <a:ext cx="1803756" cy="1520008"/>
            <a:chOff x="3703791" y="3085188"/>
            <a:chExt cx="1716212" cy="1446235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18D227F-0EB4-770B-FAAF-5B8245E4F2E0}"/>
                </a:ext>
              </a:extLst>
            </p:cNvPr>
            <p:cNvSpPr/>
            <p:nvPr/>
          </p:nvSpPr>
          <p:spPr>
            <a:xfrm>
              <a:off x="3841882" y="3085188"/>
              <a:ext cx="1440030" cy="144623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1016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C7F317A-FF14-0EC6-2348-0397E31496F5}"/>
                </a:ext>
              </a:extLst>
            </p:cNvPr>
            <p:cNvSpPr/>
            <p:nvPr/>
          </p:nvSpPr>
          <p:spPr>
            <a:xfrm>
              <a:off x="3703791" y="3404453"/>
              <a:ext cx="1716212" cy="87851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High-Level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GenAI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Flow</a:t>
              </a: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417687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241" name="Group 240">
            <a:extLst>
              <a:ext uri="{FF2B5EF4-FFF2-40B4-BE49-F238E27FC236}">
                <a16:creationId xmlns:a16="http://schemas.microsoft.com/office/drawing/2014/main" id="{C940C8AE-6ECA-33C3-7101-40628D06B3F0}"/>
              </a:ext>
            </a:extLst>
          </p:cNvPr>
          <p:cNvGrpSpPr/>
          <p:nvPr/>
        </p:nvGrpSpPr>
        <p:grpSpPr>
          <a:xfrm>
            <a:off x="5350363" y="1110152"/>
            <a:ext cx="6549955" cy="1531854"/>
            <a:chOff x="5350363" y="1072940"/>
            <a:chExt cx="6549955" cy="1531854"/>
          </a:xfrm>
        </p:grpSpPr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9B92A79E-9EEF-F6B5-1FE5-5FAC0A302782}"/>
                </a:ext>
              </a:extLst>
            </p:cNvPr>
            <p:cNvSpPr/>
            <p:nvPr/>
          </p:nvSpPr>
          <p:spPr>
            <a:xfrm>
              <a:off x="5350363" y="1456590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797240E4-373F-1F58-5884-7F7E95FE74D3}"/>
                </a:ext>
              </a:extLst>
            </p:cNvPr>
            <p:cNvGrpSpPr/>
            <p:nvPr/>
          </p:nvGrpSpPr>
          <p:grpSpPr>
            <a:xfrm>
              <a:off x="6611819" y="1072940"/>
              <a:ext cx="5288499" cy="689316"/>
              <a:chOff x="5175632" y="1221539"/>
              <a:chExt cx="5031825" cy="655859"/>
            </a:xfrm>
          </p:grpSpPr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BF1D75B2-F2B5-BC0F-9930-8E548D530BF2}"/>
                  </a:ext>
                </a:extLst>
              </p:cNvPr>
              <p:cNvSpPr/>
              <p:nvPr/>
            </p:nvSpPr>
            <p:spPr>
              <a:xfrm>
                <a:off x="5175634" y="1613843"/>
                <a:ext cx="336160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C2375EA6-43A8-9BF5-96FA-899090AC3397}"/>
                  </a:ext>
                </a:extLst>
              </p:cNvPr>
              <p:cNvSpPr/>
              <p:nvPr/>
            </p:nvSpPr>
            <p:spPr>
              <a:xfrm>
                <a:off x="5175632" y="1221539"/>
                <a:ext cx="5031825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1. Ensure Your Data &amp; Systems are ‘GenAI-Ready’</a:t>
                </a:r>
              </a:p>
            </p:txBody>
          </p:sp>
        </p:grpSp>
      </p:grpSp>
      <p:pic>
        <p:nvPicPr>
          <p:cNvPr id="222" name="Picture 221" descr="A blue and black logo&#10;&#10;Description automatically generated">
            <a:extLst>
              <a:ext uri="{FF2B5EF4-FFF2-40B4-BE49-F238E27FC236}">
                <a16:creationId xmlns:a16="http://schemas.microsoft.com/office/drawing/2014/main" id="{261DF6D0-1826-F0E0-6FCD-4E31BAE0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4985" y="2002905"/>
            <a:ext cx="512064" cy="512064"/>
          </a:xfrm>
          <a:prstGeom prst="rect">
            <a:avLst/>
          </a:prstGeom>
        </p:spPr>
      </p:pic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3119746-60B7-4824-D48C-C773EC6545E2}"/>
              </a:ext>
            </a:extLst>
          </p:cNvPr>
          <p:cNvGrpSpPr/>
          <p:nvPr/>
        </p:nvGrpSpPr>
        <p:grpSpPr>
          <a:xfrm>
            <a:off x="6857622" y="1946642"/>
            <a:ext cx="5146488" cy="1508806"/>
            <a:chOff x="6857622" y="1909430"/>
            <a:chExt cx="5146488" cy="1508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3CABCFB-A4A5-8D45-91F5-5AEBB78A7B6C}"/>
                </a:ext>
              </a:extLst>
            </p:cNvPr>
            <p:cNvGrpSpPr/>
            <p:nvPr/>
          </p:nvGrpSpPr>
          <p:grpSpPr>
            <a:xfrm>
              <a:off x="8147838" y="1983574"/>
              <a:ext cx="3856272" cy="609120"/>
              <a:chOff x="5312206" y="1010168"/>
              <a:chExt cx="3669110" cy="579557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319BE3-AC7E-0E94-C0F9-AE90F45C7B7E}"/>
                  </a:ext>
                </a:extLst>
              </p:cNvPr>
              <p:cNvSpPr/>
              <p:nvPr/>
            </p:nvSpPr>
            <p:spPr>
              <a:xfrm>
                <a:off x="5312207" y="1326170"/>
                <a:ext cx="2743779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200" i="1" kern="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Get answers from OpenAI’s LLM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3B0739E-FDA4-8719-007F-23CF525429BE}"/>
                  </a:ext>
                </a:extLst>
              </p:cNvPr>
              <p:cNvSpPr/>
              <p:nvPr/>
            </p:nvSpPr>
            <p:spPr>
              <a:xfrm>
                <a:off x="5312206" y="1010168"/>
                <a:ext cx="366911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2. Understand the User’s Request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31A15E9-8195-B5BE-0A40-DDDBC7431A1F}"/>
                </a:ext>
              </a:extLst>
            </p:cNvPr>
            <p:cNvGrpSpPr/>
            <p:nvPr/>
          </p:nvGrpSpPr>
          <p:grpSpPr>
            <a:xfrm>
              <a:off x="6857622" y="1909430"/>
              <a:ext cx="1786060" cy="1508806"/>
              <a:chOff x="6857622" y="1909430"/>
              <a:chExt cx="1786060" cy="150880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DFF2FDB-9A82-9AD9-CA6D-18DA40B2B5FE}"/>
                  </a:ext>
                </a:extLst>
              </p:cNvPr>
              <p:cNvGrpSpPr/>
              <p:nvPr/>
            </p:nvGrpSpPr>
            <p:grpSpPr>
              <a:xfrm>
                <a:off x="7622500" y="2288890"/>
                <a:ext cx="1021182" cy="593803"/>
                <a:chOff x="6138622" y="2478818"/>
                <a:chExt cx="971620" cy="564983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3ECBB7BD-F1A2-3CB6-2F4F-FCDB2F066CE2}"/>
                    </a:ext>
                  </a:extLst>
                </p:cNvPr>
                <p:cNvSpPr/>
                <p:nvPr/>
              </p:nvSpPr>
              <p:spPr>
                <a:xfrm>
                  <a:off x="6138622" y="2865732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6" name="Freeform: Shape 215">
                  <a:extLst>
                    <a:ext uri="{FF2B5EF4-FFF2-40B4-BE49-F238E27FC236}">
                      <a16:creationId xmlns:a16="http://schemas.microsoft.com/office/drawing/2014/main" id="{1BC27EF5-DF53-CB7B-0BE9-4CB6555F02A0}"/>
                    </a:ext>
                  </a:extLst>
                </p:cNvPr>
                <p:cNvSpPr/>
                <p:nvPr/>
              </p:nvSpPr>
              <p:spPr>
                <a:xfrm>
                  <a:off x="6237454" y="247881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1207492-80F1-6BB8-3739-F710BAE40C3C}"/>
                    </a:ext>
                  </a:extLst>
                </p:cNvPr>
                <p:cNvSpPr/>
                <p:nvPr/>
              </p:nvSpPr>
              <p:spPr>
                <a:xfrm>
                  <a:off x="6196519" y="2923318"/>
                  <a:ext cx="62276" cy="62899"/>
                </a:xfrm>
                <a:prstGeom prst="ellipse">
                  <a:avLst/>
                </a:prstGeom>
                <a:solidFill>
                  <a:srgbClr val="13A5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78ECF4C-016B-7B85-6B2E-472DB8A60D13}"/>
                  </a:ext>
                </a:extLst>
              </p:cNvPr>
              <p:cNvSpPr/>
              <p:nvPr/>
            </p:nvSpPr>
            <p:spPr>
              <a:xfrm rot="13926141" flipH="1" flipV="1">
                <a:off x="6677321" y="2089731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4" name="Picture 223" descr="A blue and black background with numbers and a black background&#10;&#10;Description automatically generated">
                <a:extLst>
                  <a:ext uri="{FF2B5EF4-FFF2-40B4-BE49-F238E27FC236}">
                    <a16:creationId xmlns:a16="http://schemas.microsoft.com/office/drawing/2014/main" id="{16EAB8D8-BE65-5ADE-EEE2-A4537587D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0520" y="2567144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3658531-CC18-8F1E-1B30-71B8FA936012}"/>
              </a:ext>
            </a:extLst>
          </p:cNvPr>
          <p:cNvGrpSpPr/>
          <p:nvPr/>
        </p:nvGrpSpPr>
        <p:grpSpPr>
          <a:xfrm>
            <a:off x="7189439" y="3377410"/>
            <a:ext cx="4246805" cy="1508806"/>
            <a:chOff x="7189439" y="3340198"/>
            <a:chExt cx="4246805" cy="15088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98C1EF1-A2AE-8ACB-30FA-67EE7C4220FA}"/>
                </a:ext>
              </a:extLst>
            </p:cNvPr>
            <p:cNvGrpSpPr/>
            <p:nvPr/>
          </p:nvGrpSpPr>
          <p:grpSpPr>
            <a:xfrm>
              <a:off x="8552502" y="3425858"/>
              <a:ext cx="2883742" cy="681431"/>
              <a:chOff x="5304181" y="800621"/>
              <a:chExt cx="2743781" cy="648358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9A0602A-444F-DA38-6455-6997BD9916D5}"/>
                  </a:ext>
                </a:extLst>
              </p:cNvPr>
              <p:cNvSpPr/>
              <p:nvPr/>
            </p:nvSpPr>
            <p:spPr>
              <a:xfrm>
                <a:off x="5304182" y="1009721"/>
                <a:ext cx="2743780" cy="43925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200" i="1" kern="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LangChain Expression Language (LCEL)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3C7DD2F-425E-1F67-E1C4-995ACC5C0D62}"/>
                  </a:ext>
                </a:extLst>
              </p:cNvPr>
              <p:cNvSpPr/>
              <p:nvPr/>
            </p:nvSpPr>
            <p:spPr>
              <a:xfrm>
                <a:off x="5304181" y="800621"/>
                <a:ext cx="2664808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3. Route the Request(s)</a:t>
                </a: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4C8967E-11BE-E75D-2CFD-618888B9A44B}"/>
                </a:ext>
              </a:extLst>
            </p:cNvPr>
            <p:cNvGrpSpPr/>
            <p:nvPr/>
          </p:nvGrpSpPr>
          <p:grpSpPr>
            <a:xfrm>
              <a:off x="7189439" y="3340198"/>
              <a:ext cx="1709933" cy="1508806"/>
              <a:chOff x="7189439" y="3340198"/>
              <a:chExt cx="1709933" cy="15088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F405652-C06E-E276-B985-AFA515E2D287}"/>
                  </a:ext>
                </a:extLst>
              </p:cNvPr>
              <p:cNvGrpSpPr/>
              <p:nvPr/>
            </p:nvGrpSpPr>
            <p:grpSpPr>
              <a:xfrm>
                <a:off x="7878190" y="3716720"/>
                <a:ext cx="1021182" cy="593803"/>
                <a:chOff x="6381902" y="3837349"/>
                <a:chExt cx="971620" cy="564983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3C7B1916-234B-2943-44D2-D6F7A7332ACB}"/>
                    </a:ext>
                  </a:extLst>
                </p:cNvPr>
                <p:cNvSpPr/>
                <p:nvPr/>
              </p:nvSpPr>
              <p:spPr>
                <a:xfrm>
                  <a:off x="6381902" y="422426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7AB022CE-25E5-B935-8FF9-2B50A3BEDC0D}"/>
                    </a:ext>
                  </a:extLst>
                </p:cNvPr>
                <p:cNvSpPr/>
                <p:nvPr/>
              </p:nvSpPr>
              <p:spPr>
                <a:xfrm>
                  <a:off x="6480734" y="3837349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693A12F-32A4-13D0-04B6-F115CDEE44FC}"/>
                    </a:ext>
                  </a:extLst>
                </p:cNvPr>
                <p:cNvSpPr/>
                <p:nvPr/>
              </p:nvSpPr>
              <p:spPr>
                <a:xfrm>
                  <a:off x="6439799" y="4281849"/>
                  <a:ext cx="62276" cy="62899"/>
                </a:xfrm>
                <a:prstGeom prst="ellipse">
                  <a:avLst/>
                </a:prstGeom>
                <a:solidFill>
                  <a:srgbClr val="4D8C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7C41039-DC1E-A9FA-64C7-F86E606C665B}"/>
                  </a:ext>
                </a:extLst>
              </p:cNvPr>
              <p:cNvSpPr/>
              <p:nvPr/>
            </p:nvSpPr>
            <p:spPr>
              <a:xfrm rot="6136732">
                <a:off x="7009138" y="3520499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6" name="Picture 225" descr="A blue line drawing of a diagram&#10;&#10;Description automatically generated">
                <a:extLst>
                  <a:ext uri="{FF2B5EF4-FFF2-40B4-BE49-F238E27FC236}">
                    <a16:creationId xmlns:a16="http://schemas.microsoft.com/office/drawing/2014/main" id="{2AC721CD-058A-B61F-0951-F65AD56D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0127" y="3799249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1953D7E-E08F-4C30-14E7-465935BF94AF}"/>
              </a:ext>
            </a:extLst>
          </p:cNvPr>
          <p:cNvGrpSpPr/>
          <p:nvPr/>
        </p:nvGrpSpPr>
        <p:grpSpPr>
          <a:xfrm>
            <a:off x="836154" y="4712476"/>
            <a:ext cx="5301787" cy="1274073"/>
            <a:chOff x="836154" y="4675264"/>
            <a:chExt cx="5301787" cy="1274073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82C0763-AAF8-E048-C5E2-BA6620B5CCA8}"/>
                </a:ext>
              </a:extLst>
            </p:cNvPr>
            <p:cNvGrpSpPr/>
            <p:nvPr/>
          </p:nvGrpSpPr>
          <p:grpSpPr>
            <a:xfrm>
              <a:off x="4104568" y="5027040"/>
              <a:ext cx="1021182" cy="593803"/>
              <a:chOff x="2646581" y="5084073"/>
              <a:chExt cx="971620" cy="564983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4C5829A-C4E3-CC36-86D5-ACA56E2B338E}"/>
                  </a:ext>
                </a:extLst>
              </p:cNvPr>
              <p:cNvSpPr/>
              <p:nvPr/>
            </p:nvSpPr>
            <p:spPr>
              <a:xfrm flipH="1" flipV="1">
                <a:off x="3440132" y="5084073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FDDB0F9A-39AD-037E-C77C-13CDD11DDCDB}"/>
                  </a:ext>
                </a:extLst>
              </p:cNvPr>
              <p:cNvSpPr/>
              <p:nvPr/>
            </p:nvSpPr>
            <p:spPr>
              <a:xfrm flipH="1" flipV="1">
                <a:off x="2646581" y="519346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FB5B4A7-FE5E-FC8A-2210-6A57EB11E9F1}"/>
                  </a:ext>
                </a:extLst>
              </p:cNvPr>
              <p:cNvSpPr/>
              <p:nvPr/>
            </p:nvSpPr>
            <p:spPr>
              <a:xfrm flipH="1" flipV="1">
                <a:off x="3498028" y="5141657"/>
                <a:ext cx="62276" cy="62899"/>
              </a:xfrm>
              <a:prstGeom prst="ellipse">
                <a:avLst/>
              </a:prstGeom>
              <a:solidFill>
                <a:srgbClr val="2388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2FC91FF-8D7F-EA41-1E8B-D559CA1D59B2}"/>
                </a:ext>
              </a:extLst>
            </p:cNvPr>
            <p:cNvSpPr/>
            <p:nvPr/>
          </p:nvSpPr>
          <p:spPr>
            <a:xfrm rot="12298593">
              <a:off x="4629136" y="4675264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C2849D6-AC79-B08F-C696-554DBCB4D06D}"/>
                </a:ext>
              </a:extLst>
            </p:cNvPr>
            <p:cNvGrpSpPr/>
            <p:nvPr/>
          </p:nvGrpSpPr>
          <p:grpSpPr>
            <a:xfrm>
              <a:off x="836154" y="5301762"/>
              <a:ext cx="3905172" cy="647575"/>
              <a:chOff x="-608753" y="5454861"/>
              <a:chExt cx="3715637" cy="61614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68E36FF-411F-8597-3790-BB31538CCDDA}"/>
                  </a:ext>
                </a:extLst>
              </p:cNvPr>
              <p:cNvSpPr/>
              <p:nvPr/>
            </p:nvSpPr>
            <p:spPr>
              <a:xfrm>
                <a:off x="-149876" y="5807451"/>
                <a:ext cx="3237440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IN" sz="1200" i="1" kern="0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Prompt Management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33F636A2-A2C3-F988-E85A-9E14FF15A9C2}"/>
                  </a:ext>
                </a:extLst>
              </p:cNvPr>
              <p:cNvSpPr/>
              <p:nvPr/>
            </p:nvSpPr>
            <p:spPr>
              <a:xfrm>
                <a:off x="-608753" y="5454861"/>
                <a:ext cx="3715637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5. Generate a Targeted Response</a:t>
                </a:r>
              </a:p>
            </p:txBody>
          </p:sp>
        </p:grpSp>
        <p:pic>
          <p:nvPicPr>
            <p:cNvPr id="228" name="Picture 227" descr="A blue line with a star and a star&#10;&#10;Description automatically generated">
              <a:extLst>
                <a:ext uri="{FF2B5EF4-FFF2-40B4-BE49-F238E27FC236}">
                  <a16:creationId xmlns:a16="http://schemas.microsoft.com/office/drawing/2014/main" id="{348E1B61-6BE8-9A2C-4E7F-80DAFF7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86" y="4825553"/>
              <a:ext cx="512064" cy="512064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336504D-F39B-4241-9B65-286607A0F959}"/>
              </a:ext>
            </a:extLst>
          </p:cNvPr>
          <p:cNvGrpSpPr/>
          <p:nvPr/>
        </p:nvGrpSpPr>
        <p:grpSpPr>
          <a:xfrm>
            <a:off x="6092827" y="4709906"/>
            <a:ext cx="5664632" cy="1300718"/>
            <a:chOff x="6092827" y="4672694"/>
            <a:chExt cx="5664632" cy="1300718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AA30818-6568-FC89-0A0D-B844A1BED83C}"/>
                </a:ext>
              </a:extLst>
            </p:cNvPr>
            <p:cNvGrpSpPr/>
            <p:nvPr/>
          </p:nvGrpSpPr>
          <p:grpSpPr>
            <a:xfrm>
              <a:off x="7444510" y="5325837"/>
              <a:ext cx="4312949" cy="647575"/>
              <a:chOff x="5312207" y="1197500"/>
              <a:chExt cx="4103623" cy="616145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026E91-EB54-5F3F-224C-D7FA70D08013}"/>
                  </a:ext>
                </a:extLst>
              </p:cNvPr>
              <p:cNvSpPr/>
              <p:nvPr/>
            </p:nvSpPr>
            <p:spPr>
              <a:xfrm>
                <a:off x="5312207" y="1550090"/>
                <a:ext cx="3923571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1" u="non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A3B2693-FCD5-D3E5-B358-03B1A756FED2}"/>
                  </a:ext>
                </a:extLst>
              </p:cNvPr>
              <p:cNvSpPr/>
              <p:nvPr/>
            </p:nvSpPr>
            <p:spPr>
              <a:xfrm>
                <a:off x="5312207" y="1197500"/>
                <a:ext cx="4103623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4. Aggregate Required Data &amp; Context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DB72232-95AE-0F9E-D634-446AA5AFFB5C}"/>
                </a:ext>
              </a:extLst>
            </p:cNvPr>
            <p:cNvGrpSpPr/>
            <p:nvPr/>
          </p:nvGrpSpPr>
          <p:grpSpPr>
            <a:xfrm>
              <a:off x="6092827" y="4672694"/>
              <a:ext cx="2016525" cy="1148204"/>
              <a:chOff x="6092827" y="4672694"/>
              <a:chExt cx="2016525" cy="1148204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DE75464-8124-9BFB-DD0B-FCD7592F1290}"/>
                  </a:ext>
                </a:extLst>
              </p:cNvPr>
              <p:cNvGrpSpPr/>
              <p:nvPr/>
            </p:nvGrpSpPr>
            <p:grpSpPr>
              <a:xfrm>
                <a:off x="7088170" y="5027040"/>
                <a:ext cx="1021182" cy="593803"/>
                <a:chOff x="5630226" y="5084073"/>
                <a:chExt cx="971620" cy="564983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E453DD1-3832-4743-139E-B117EC3DEE8F}"/>
                    </a:ext>
                  </a:extLst>
                </p:cNvPr>
                <p:cNvSpPr/>
                <p:nvPr/>
              </p:nvSpPr>
              <p:spPr>
                <a:xfrm flipV="1">
                  <a:off x="5630226" y="508407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1" name="Freeform: Shape 200">
                  <a:extLst>
                    <a:ext uri="{FF2B5EF4-FFF2-40B4-BE49-F238E27FC236}">
                      <a16:creationId xmlns:a16="http://schemas.microsoft.com/office/drawing/2014/main" id="{630A64F5-3C1B-BF6C-7ED0-D4CD892C7045}"/>
                    </a:ext>
                  </a:extLst>
                </p:cNvPr>
                <p:cNvSpPr/>
                <p:nvPr/>
              </p:nvSpPr>
              <p:spPr>
                <a:xfrm flipV="1">
                  <a:off x="5729058" y="5193468"/>
                  <a:ext cx="872788" cy="455588"/>
                </a:xfrm>
                <a:custGeom>
                  <a:avLst/>
                  <a:gdLst>
                    <a:gd name="connsiteX0" fmla="*/ 0 w 1226634"/>
                    <a:gd name="connsiteY0" fmla="*/ 490653 h 490653"/>
                    <a:gd name="connsiteX1" fmla="*/ 234175 w 1226634"/>
                    <a:gd name="connsiteY1" fmla="*/ 111512 h 490653"/>
                    <a:gd name="connsiteX2" fmla="*/ 1226634 w 1226634"/>
                    <a:gd name="connsiteY2" fmla="*/ 0 h 490653"/>
                    <a:gd name="connsiteX0" fmla="*/ 0 w 1226634"/>
                    <a:gd name="connsiteY0" fmla="*/ 528603 h 528603"/>
                    <a:gd name="connsiteX1" fmla="*/ 354825 w 1226634"/>
                    <a:gd name="connsiteY1" fmla="*/ 31987 h 528603"/>
                    <a:gd name="connsiteX2" fmla="*/ 1226634 w 1226634"/>
                    <a:gd name="connsiteY2" fmla="*/ 37950 h 528603"/>
                    <a:gd name="connsiteX0" fmla="*/ 0 w 1337759"/>
                    <a:gd name="connsiteY0" fmla="*/ 529960 h 529960"/>
                    <a:gd name="connsiteX1" fmla="*/ 354825 w 1337759"/>
                    <a:gd name="connsiteY1" fmla="*/ 33344 h 529960"/>
                    <a:gd name="connsiteX2" fmla="*/ 1337759 w 1337759"/>
                    <a:gd name="connsiteY2" fmla="*/ 32957 h 529960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354825 w 1337759"/>
                    <a:gd name="connsiteY1" fmla="*/ 387 h 497003"/>
                    <a:gd name="connsiteX2" fmla="*/ 1337759 w 1337759"/>
                    <a:gd name="connsiteY2" fmla="*/ 0 h 497003"/>
                    <a:gd name="connsiteX0" fmla="*/ 0 w 1337759"/>
                    <a:gd name="connsiteY0" fmla="*/ 497003 h 497003"/>
                    <a:gd name="connsiteX1" fmla="*/ 246488 w 1337759"/>
                    <a:gd name="connsiteY1" fmla="*/ 136060 h 497003"/>
                    <a:gd name="connsiteX2" fmla="*/ 354825 w 1337759"/>
                    <a:gd name="connsiteY2" fmla="*/ 387 h 497003"/>
                    <a:gd name="connsiteX3" fmla="*/ 1337759 w 1337759"/>
                    <a:gd name="connsiteY3" fmla="*/ 0 h 49700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354825 w 1337759"/>
                    <a:gd name="connsiteY2" fmla="*/ 4027 h 500643"/>
                    <a:gd name="connsiteX3" fmla="*/ 532238 w 1337759"/>
                    <a:gd name="connsiteY3" fmla="*/ 0 h 500643"/>
                    <a:gd name="connsiteX4" fmla="*/ 1337759 w 1337759"/>
                    <a:gd name="connsiteY4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43 h 500643"/>
                    <a:gd name="connsiteX1" fmla="*/ 246488 w 1337759"/>
                    <a:gd name="connsiteY1" fmla="*/ 139700 h 500643"/>
                    <a:gd name="connsiteX2" fmla="*/ 532238 w 1337759"/>
                    <a:gd name="connsiteY2" fmla="*/ 0 h 500643"/>
                    <a:gd name="connsiteX3" fmla="*/ 1337759 w 1337759"/>
                    <a:gd name="connsiteY3" fmla="*/ 3640 h 500643"/>
                    <a:gd name="connsiteX0" fmla="*/ 0 w 1337759"/>
                    <a:gd name="connsiteY0" fmla="*/ 500659 h 500659"/>
                    <a:gd name="connsiteX1" fmla="*/ 246488 w 1337759"/>
                    <a:gd name="connsiteY1" fmla="*/ 139716 h 500659"/>
                    <a:gd name="connsiteX2" fmla="*/ 532238 w 1337759"/>
                    <a:gd name="connsiteY2" fmla="*/ 16 h 500659"/>
                    <a:gd name="connsiteX3" fmla="*/ 1337759 w 13377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3656 h 500659"/>
                    <a:gd name="connsiteX0" fmla="*/ 0 w 1236159"/>
                    <a:gd name="connsiteY0" fmla="*/ 500659 h 500659"/>
                    <a:gd name="connsiteX1" fmla="*/ 246488 w 1236159"/>
                    <a:gd name="connsiteY1" fmla="*/ 139716 h 500659"/>
                    <a:gd name="connsiteX2" fmla="*/ 532238 w 1236159"/>
                    <a:gd name="connsiteY2" fmla="*/ 16 h 500659"/>
                    <a:gd name="connsiteX3" fmla="*/ 1236159 w 1236159"/>
                    <a:gd name="connsiteY3" fmla="*/ 481 h 5006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236159" h="500659">
                      <a:moveTo>
                        <a:pt x="0" y="500659"/>
                      </a:moveTo>
                      <a:lnTo>
                        <a:pt x="246488" y="139716"/>
                      </a:lnTo>
                      <a:cubicBezTo>
                        <a:pt x="322688" y="48699"/>
                        <a:pt x="411588" y="-1042"/>
                        <a:pt x="532238" y="16"/>
                      </a:cubicBezTo>
                      <a:lnTo>
                        <a:pt x="1236159" y="481"/>
                      </a:lnTo>
                    </a:path>
                  </a:pathLst>
                </a:cu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dashDot"/>
                  <a:miter lim="800000"/>
                  <a:tailEnd type="oval" w="sm" len="sm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0E7E40E6-AAE2-D5EB-F089-4970F3A1A6F9}"/>
                    </a:ext>
                  </a:extLst>
                </p:cNvPr>
                <p:cNvSpPr/>
                <p:nvPr/>
              </p:nvSpPr>
              <p:spPr>
                <a:xfrm flipV="1">
                  <a:off x="5688123" y="5141657"/>
                  <a:ext cx="62276" cy="62899"/>
                </a:xfrm>
                <a:prstGeom prst="ellipse">
                  <a:avLst/>
                </a:prstGeom>
                <a:solidFill>
                  <a:srgbClr val="018B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A46AFCF-5CD0-B8EB-1C30-ED12FD9E95B5}"/>
                  </a:ext>
                </a:extLst>
              </p:cNvPr>
              <p:cNvSpPr/>
              <p:nvPr/>
            </p:nvSpPr>
            <p:spPr>
              <a:xfrm rot="9248414">
                <a:off x="6092827" y="4672694"/>
                <a:ext cx="1508805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018B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30" name="Picture 229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479D6C7E-9E3E-4879-BE90-96E6CB535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alphaModFix amt="2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608" y="4834802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3F7FD29-00A5-F58A-2F94-29359B91C722}"/>
              </a:ext>
            </a:extLst>
          </p:cNvPr>
          <p:cNvGrpSpPr/>
          <p:nvPr/>
        </p:nvGrpSpPr>
        <p:grpSpPr>
          <a:xfrm>
            <a:off x="207818" y="3386127"/>
            <a:ext cx="4828520" cy="1508806"/>
            <a:chOff x="207818" y="3348915"/>
            <a:chExt cx="4828520" cy="1508806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2A577B9-9A75-EB86-7E19-77172FBEAC70}"/>
                </a:ext>
              </a:extLst>
            </p:cNvPr>
            <p:cNvGrpSpPr/>
            <p:nvPr/>
          </p:nvGrpSpPr>
          <p:grpSpPr>
            <a:xfrm>
              <a:off x="3347080" y="3716720"/>
              <a:ext cx="1021182" cy="593803"/>
              <a:chOff x="1925857" y="3837349"/>
              <a:chExt cx="971620" cy="564983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DD077837-1EC7-423F-F2B3-5CAF3ACAD9F6}"/>
                  </a:ext>
                </a:extLst>
              </p:cNvPr>
              <p:cNvSpPr/>
              <p:nvPr/>
            </p:nvSpPr>
            <p:spPr>
              <a:xfrm flipH="1">
                <a:off x="2719408" y="4224263"/>
                <a:ext cx="178069" cy="1780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B382EF72-E33B-63DF-1D21-816CE281FAEA}"/>
                  </a:ext>
                </a:extLst>
              </p:cNvPr>
              <p:cNvSpPr/>
              <p:nvPr/>
            </p:nvSpPr>
            <p:spPr>
              <a:xfrm flipH="1">
                <a:off x="1925857" y="3837349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30FFC6E-5FE2-8776-3C2C-6673D7006DB8}"/>
                  </a:ext>
                </a:extLst>
              </p:cNvPr>
              <p:cNvSpPr/>
              <p:nvPr/>
            </p:nvSpPr>
            <p:spPr>
              <a:xfrm flipH="1">
                <a:off x="2777304" y="4281849"/>
                <a:ext cx="62276" cy="62899"/>
              </a:xfrm>
              <a:prstGeom prst="ellipse">
                <a:avLst/>
              </a:pr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F5B404-3579-6D06-C3A5-9B3AF2CA344B}"/>
                </a:ext>
              </a:extLst>
            </p:cNvPr>
            <p:cNvSpPr/>
            <p:nvPr/>
          </p:nvSpPr>
          <p:spPr>
            <a:xfrm rot="15431801">
              <a:off x="3707833" y="3529216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13A5C3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E9454F-A820-E3DA-356F-578402B57071}"/>
                </a:ext>
              </a:extLst>
            </p:cNvPr>
            <p:cNvGrpSpPr/>
            <p:nvPr/>
          </p:nvGrpSpPr>
          <p:grpSpPr>
            <a:xfrm>
              <a:off x="207818" y="3391450"/>
              <a:ext cx="3732810" cy="714953"/>
              <a:chOff x="-213702" y="5048158"/>
              <a:chExt cx="3551640" cy="68025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5D9E15D-AE27-F3D8-10B8-43F78C55422B}"/>
                  </a:ext>
                </a:extLst>
              </p:cNvPr>
              <p:cNvSpPr/>
              <p:nvPr/>
            </p:nvSpPr>
            <p:spPr>
              <a:xfrm>
                <a:off x="552020" y="5464857"/>
                <a:ext cx="2600827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200" b="0" i="1" u="non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2B4D59B-BCBB-0A09-7A92-9497E071C4A8}"/>
                  </a:ext>
                </a:extLst>
              </p:cNvPr>
              <p:cNvSpPr/>
              <p:nvPr/>
            </p:nvSpPr>
            <p:spPr>
              <a:xfrm>
                <a:off x="-213702" y="5048158"/>
                <a:ext cx="355164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6. Check for Quality and ‘Toxicity’ </a:t>
                </a:r>
              </a:p>
            </p:txBody>
          </p:sp>
        </p:grpSp>
        <p:pic>
          <p:nvPicPr>
            <p:cNvPr id="232" name="Picture 231" descr="A blue checklist with check boxes and a check mark&#10;&#10;Description automatically generated">
              <a:extLst>
                <a:ext uri="{FF2B5EF4-FFF2-40B4-BE49-F238E27FC236}">
                  <a16:creationId xmlns:a16="http://schemas.microsoft.com/office/drawing/2014/main" id="{06BF5F4A-A971-E5CF-AB93-75CB329B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8" t="7672" r="10871" b="9397"/>
            <a:stretch/>
          </p:blipFill>
          <p:spPr>
            <a:xfrm>
              <a:off x="4484018" y="3829560"/>
              <a:ext cx="512701" cy="512064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AC6B7CD-18B0-28A0-7F2A-8631E660F215}"/>
              </a:ext>
            </a:extLst>
          </p:cNvPr>
          <p:cNvGrpSpPr/>
          <p:nvPr/>
        </p:nvGrpSpPr>
        <p:grpSpPr>
          <a:xfrm>
            <a:off x="149075" y="1952445"/>
            <a:ext cx="5212174" cy="1508806"/>
            <a:chOff x="149075" y="1915233"/>
            <a:chExt cx="5212174" cy="15088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9F9A347-EAF1-510C-410F-22790CAE6559}"/>
                </a:ext>
              </a:extLst>
            </p:cNvPr>
            <p:cNvGrpSpPr/>
            <p:nvPr/>
          </p:nvGrpSpPr>
          <p:grpSpPr>
            <a:xfrm>
              <a:off x="3571292" y="2288890"/>
              <a:ext cx="1021182" cy="593803"/>
              <a:chOff x="2139187" y="2478818"/>
              <a:chExt cx="971620" cy="564983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C097B7F-C1BD-E733-7BDB-F79405A7D283}"/>
                  </a:ext>
                </a:extLst>
              </p:cNvPr>
              <p:cNvSpPr/>
              <p:nvPr/>
            </p:nvSpPr>
            <p:spPr>
              <a:xfrm flipH="1">
                <a:off x="2932738" y="2865732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8172BE69-E7B8-361B-FB01-A5F7D3EE452A}"/>
                  </a:ext>
                </a:extLst>
              </p:cNvPr>
              <p:cNvSpPr/>
              <p:nvPr/>
            </p:nvSpPr>
            <p:spPr>
              <a:xfrm flipH="1">
                <a:off x="2139187" y="2478818"/>
                <a:ext cx="872788" cy="455588"/>
              </a:xfrm>
              <a:custGeom>
                <a:avLst/>
                <a:gdLst>
                  <a:gd name="connsiteX0" fmla="*/ 0 w 1226634"/>
                  <a:gd name="connsiteY0" fmla="*/ 490653 h 490653"/>
                  <a:gd name="connsiteX1" fmla="*/ 234175 w 1226634"/>
                  <a:gd name="connsiteY1" fmla="*/ 111512 h 490653"/>
                  <a:gd name="connsiteX2" fmla="*/ 1226634 w 1226634"/>
                  <a:gd name="connsiteY2" fmla="*/ 0 h 490653"/>
                  <a:gd name="connsiteX0" fmla="*/ 0 w 1226634"/>
                  <a:gd name="connsiteY0" fmla="*/ 528603 h 528603"/>
                  <a:gd name="connsiteX1" fmla="*/ 354825 w 1226634"/>
                  <a:gd name="connsiteY1" fmla="*/ 31987 h 528603"/>
                  <a:gd name="connsiteX2" fmla="*/ 1226634 w 1226634"/>
                  <a:gd name="connsiteY2" fmla="*/ 37950 h 528603"/>
                  <a:gd name="connsiteX0" fmla="*/ 0 w 1337759"/>
                  <a:gd name="connsiteY0" fmla="*/ 529960 h 529960"/>
                  <a:gd name="connsiteX1" fmla="*/ 354825 w 1337759"/>
                  <a:gd name="connsiteY1" fmla="*/ 33344 h 529960"/>
                  <a:gd name="connsiteX2" fmla="*/ 1337759 w 1337759"/>
                  <a:gd name="connsiteY2" fmla="*/ 32957 h 529960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354825 w 1337759"/>
                  <a:gd name="connsiteY1" fmla="*/ 387 h 497003"/>
                  <a:gd name="connsiteX2" fmla="*/ 1337759 w 1337759"/>
                  <a:gd name="connsiteY2" fmla="*/ 0 h 497003"/>
                  <a:gd name="connsiteX0" fmla="*/ 0 w 1337759"/>
                  <a:gd name="connsiteY0" fmla="*/ 497003 h 497003"/>
                  <a:gd name="connsiteX1" fmla="*/ 246488 w 1337759"/>
                  <a:gd name="connsiteY1" fmla="*/ 136060 h 497003"/>
                  <a:gd name="connsiteX2" fmla="*/ 354825 w 1337759"/>
                  <a:gd name="connsiteY2" fmla="*/ 387 h 497003"/>
                  <a:gd name="connsiteX3" fmla="*/ 1337759 w 1337759"/>
                  <a:gd name="connsiteY3" fmla="*/ 0 h 49700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354825 w 1337759"/>
                  <a:gd name="connsiteY2" fmla="*/ 4027 h 500643"/>
                  <a:gd name="connsiteX3" fmla="*/ 532238 w 1337759"/>
                  <a:gd name="connsiteY3" fmla="*/ 0 h 500643"/>
                  <a:gd name="connsiteX4" fmla="*/ 1337759 w 1337759"/>
                  <a:gd name="connsiteY4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43 h 500643"/>
                  <a:gd name="connsiteX1" fmla="*/ 246488 w 1337759"/>
                  <a:gd name="connsiteY1" fmla="*/ 139700 h 500643"/>
                  <a:gd name="connsiteX2" fmla="*/ 532238 w 1337759"/>
                  <a:gd name="connsiteY2" fmla="*/ 0 h 500643"/>
                  <a:gd name="connsiteX3" fmla="*/ 1337759 w 1337759"/>
                  <a:gd name="connsiteY3" fmla="*/ 3640 h 500643"/>
                  <a:gd name="connsiteX0" fmla="*/ 0 w 1337759"/>
                  <a:gd name="connsiteY0" fmla="*/ 500659 h 500659"/>
                  <a:gd name="connsiteX1" fmla="*/ 246488 w 1337759"/>
                  <a:gd name="connsiteY1" fmla="*/ 139716 h 500659"/>
                  <a:gd name="connsiteX2" fmla="*/ 532238 w 1337759"/>
                  <a:gd name="connsiteY2" fmla="*/ 16 h 500659"/>
                  <a:gd name="connsiteX3" fmla="*/ 1337759 w 13377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3656 h 500659"/>
                  <a:gd name="connsiteX0" fmla="*/ 0 w 1236159"/>
                  <a:gd name="connsiteY0" fmla="*/ 500659 h 500659"/>
                  <a:gd name="connsiteX1" fmla="*/ 246488 w 1236159"/>
                  <a:gd name="connsiteY1" fmla="*/ 139716 h 500659"/>
                  <a:gd name="connsiteX2" fmla="*/ 532238 w 1236159"/>
                  <a:gd name="connsiteY2" fmla="*/ 16 h 500659"/>
                  <a:gd name="connsiteX3" fmla="*/ 1236159 w 1236159"/>
                  <a:gd name="connsiteY3" fmla="*/ 481 h 5006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36159" h="500659">
                    <a:moveTo>
                      <a:pt x="0" y="500659"/>
                    </a:moveTo>
                    <a:lnTo>
                      <a:pt x="246488" y="139716"/>
                    </a:lnTo>
                    <a:cubicBezTo>
                      <a:pt x="322688" y="48699"/>
                      <a:pt x="411588" y="-1042"/>
                      <a:pt x="532238" y="16"/>
                    </a:cubicBezTo>
                    <a:lnTo>
                      <a:pt x="1236159" y="481"/>
                    </a:lnTo>
                  </a:path>
                </a:pathLst>
              </a:cu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dashDot"/>
                <a:miter lim="800000"/>
                <a:tailEnd type="oval" w="sm" len="sm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19FC245-836B-705A-F712-7ED03B92F487}"/>
                  </a:ext>
                </a:extLst>
              </p:cNvPr>
              <p:cNvSpPr/>
              <p:nvPr/>
            </p:nvSpPr>
            <p:spPr>
              <a:xfrm flipH="1">
                <a:off x="2990634" y="2923318"/>
                <a:ext cx="62276" cy="62899"/>
              </a:xfrm>
              <a:prstGeom prst="ellipse">
                <a:avLst/>
              </a:pr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BD2B9E9-8333-CF73-4993-37423830EABD}"/>
                </a:ext>
              </a:extLst>
            </p:cNvPr>
            <p:cNvSpPr/>
            <p:nvPr/>
          </p:nvSpPr>
          <p:spPr>
            <a:xfrm rot="18578224">
              <a:off x="4032744" y="2095534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4D8CA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E334271-05A8-866D-3B32-6CF61B6498F5}"/>
                </a:ext>
              </a:extLst>
            </p:cNvPr>
            <p:cNvGrpSpPr/>
            <p:nvPr/>
          </p:nvGrpSpPr>
          <p:grpSpPr>
            <a:xfrm>
              <a:off x="149075" y="2004561"/>
              <a:ext cx="4062459" cy="589099"/>
              <a:chOff x="-618552" y="5292034"/>
              <a:chExt cx="3865290" cy="56050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65EE2B-A070-45D8-F8ED-74CE3D22C699}"/>
                  </a:ext>
                </a:extLst>
              </p:cNvPr>
              <p:cNvSpPr/>
              <p:nvPr/>
            </p:nvSpPr>
            <p:spPr>
              <a:xfrm>
                <a:off x="-193867" y="5588986"/>
                <a:ext cx="3199502" cy="26355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StrOutputParser</a:t>
                </a:r>
                <a:endParaRPr kumimoji="0" lang="en-IN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A8C29A4-703A-93EA-A1FE-3A9C0B35C846}"/>
                  </a:ext>
                </a:extLst>
              </p:cNvPr>
              <p:cNvSpPr/>
              <p:nvPr/>
            </p:nvSpPr>
            <p:spPr>
              <a:xfrm>
                <a:off x="-618552" y="5292034"/>
                <a:ext cx="3865290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7. Deliver a High-Quality Response</a:t>
                </a:r>
              </a:p>
            </p:txBody>
          </p:sp>
        </p:grpSp>
        <p:pic>
          <p:nvPicPr>
            <p:cNvPr id="234" name="Picture 233" descr="A blue line drawing of a chat bubble&#10;&#10;Description automatically generated">
              <a:extLst>
                <a:ext uri="{FF2B5EF4-FFF2-40B4-BE49-F238E27FC236}">
                  <a16:creationId xmlns:a16="http://schemas.microsoft.com/office/drawing/2014/main" id="{46A9DD9C-05A5-6C08-F84D-098C39AD0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027" y="2513672"/>
              <a:ext cx="512064" cy="512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C7603-133D-5061-B614-A1B7FE885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Base Q&amp;A Chatbot Flow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DF4657-8F82-5DF3-68FF-AC8C31523A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688608" y="1181790"/>
            <a:ext cx="7014949" cy="5407467"/>
          </a:xfrm>
          <a:prstGeom prst="rect">
            <a:avLst/>
          </a:prstGeom>
        </p:spPr>
      </p:pic>
      <p:pic>
        <p:nvPicPr>
          <p:cNvPr id="6" name="Picture 5" descr="A blue and black background with numbers and a black background&#10;&#10;Description automatically generated">
            <a:extLst>
              <a:ext uri="{FF2B5EF4-FFF2-40B4-BE49-F238E27FC236}">
                <a16:creationId xmlns:a16="http://schemas.microsoft.com/office/drawing/2014/main" id="{7938645E-88EA-348A-10BF-713347BDD3D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50" y="2514457"/>
            <a:ext cx="512064" cy="512064"/>
          </a:xfrm>
          <a:prstGeom prst="rect">
            <a:avLst/>
          </a:prstGeom>
        </p:spPr>
      </p:pic>
      <p:pic>
        <p:nvPicPr>
          <p:cNvPr id="7" name="Picture 6" descr="A blue line drawing of a diagram&#10;&#10;Description automatically generated">
            <a:extLst>
              <a:ext uri="{FF2B5EF4-FFF2-40B4-BE49-F238E27FC236}">
                <a16:creationId xmlns:a16="http://schemas.microsoft.com/office/drawing/2014/main" id="{896D49B9-265B-A7F3-C6F8-1E022CDA6AF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73" y="3098172"/>
            <a:ext cx="512064" cy="512064"/>
          </a:xfrm>
          <a:prstGeom prst="rect">
            <a:avLst/>
          </a:prstGeom>
        </p:spPr>
      </p:pic>
      <p:pic>
        <p:nvPicPr>
          <p:cNvPr id="8" name="Picture 7" descr="A blue line with a star and a star&#10;&#10;Description automatically generated">
            <a:extLst>
              <a:ext uri="{FF2B5EF4-FFF2-40B4-BE49-F238E27FC236}">
                <a16:creationId xmlns:a16="http://schemas.microsoft.com/office/drawing/2014/main" id="{CE5E0740-918B-02BC-D26A-5FE3EF6B1FDE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21" y="4360566"/>
            <a:ext cx="512064" cy="512064"/>
          </a:xfrm>
          <a:prstGeom prst="rect">
            <a:avLst/>
          </a:prstGeom>
        </p:spPr>
      </p:pic>
      <p:pic>
        <p:nvPicPr>
          <p:cNvPr id="10" name="Picture 9" descr="A blue line drawing of a chat bubble&#10;&#10;Description automatically generated">
            <a:extLst>
              <a:ext uri="{FF2B5EF4-FFF2-40B4-BE49-F238E27FC236}">
                <a16:creationId xmlns:a16="http://schemas.microsoft.com/office/drawing/2014/main" id="{ADE3A593-40CD-6C25-0C5D-B9C528EAE0E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50" y="4872630"/>
            <a:ext cx="512064" cy="5120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31CA7A-C28B-72C2-55E6-EFF93A659EEA}"/>
              </a:ext>
            </a:extLst>
          </p:cNvPr>
          <p:cNvSpPr txBox="1"/>
          <p:nvPr/>
        </p:nvSpPr>
        <p:spPr>
          <a:xfrm>
            <a:off x="5407244" y="6450757"/>
            <a:ext cx="157767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i="1" dirty="0"/>
              <a:t>Sequence Diagram</a:t>
            </a:r>
          </a:p>
        </p:txBody>
      </p:sp>
    </p:spTree>
    <p:extLst>
      <p:ext uri="{BB962C8B-B14F-4D97-AF65-F5344CB8AC3E}">
        <p14:creationId xmlns:p14="http://schemas.microsoft.com/office/powerpoint/2010/main" val="3211522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 Setup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INSTRUCTIONS - TODO </a:t>
            </a:r>
          </a:p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&lt;&lt;docker image&gt;&gt;</a:t>
            </a:r>
          </a:p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cd Enterprise-LLM-RAG/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lessons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/01-chatbot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66474-53E2-8A2D-99EF-596339863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EF6CC-B951-D1BD-DB2F-3E281678E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31E8B-7B02-2FEC-7EF4-1E9F327A2C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&lt;&lt;docker image&gt;&gt;</a:t>
            </a:r>
          </a:p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cd Enterprise-LLM-RAG/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lessons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/01-chatbot</a:t>
            </a:r>
          </a:p>
        </p:txBody>
      </p:sp>
    </p:spTree>
    <p:extLst>
      <p:ext uri="{BB962C8B-B14F-4D97-AF65-F5344CB8AC3E}">
        <p14:creationId xmlns:p14="http://schemas.microsoft.com/office/powerpoint/2010/main" val="368504166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2790</TotalTime>
  <Words>262</Words>
  <Application>Microsoft Office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Aptos</vt:lpstr>
      <vt:lpstr>Aptos Display</vt:lpstr>
      <vt:lpstr>Aptos Mono</vt:lpstr>
      <vt:lpstr>Arial</vt:lpstr>
      <vt:lpstr>Arial Nova</vt:lpstr>
      <vt:lpstr>Calibri</vt:lpstr>
      <vt:lpstr>Poppins</vt:lpstr>
      <vt:lpstr>Poppins Black</vt:lpstr>
      <vt:lpstr>Poppins Light</vt:lpstr>
      <vt:lpstr>Poppins Medium</vt:lpstr>
      <vt:lpstr>Wingdings</vt:lpstr>
      <vt:lpstr>1_Office Theme</vt:lpstr>
      <vt:lpstr>2_Office Theme</vt:lpstr>
      <vt:lpstr>PowerPoint Presentation</vt:lpstr>
      <vt:lpstr>PowerPoint Presentation</vt:lpstr>
      <vt:lpstr>What is a Chatbot?</vt:lpstr>
      <vt:lpstr>PowerPoint Presentation</vt:lpstr>
      <vt:lpstr>PowerPoint Presentation</vt:lpstr>
      <vt:lpstr> Base Q&amp;A Chatbot Flow</vt:lpstr>
      <vt:lpstr>PowerPoint Presentation</vt:lpstr>
      <vt:lpstr>Environment Setup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15</cp:revision>
  <dcterms:created xsi:type="dcterms:W3CDTF">2013-01-27T09:14:16Z</dcterms:created>
  <dcterms:modified xsi:type="dcterms:W3CDTF">2024-10-14T16:48:18Z</dcterms:modified>
  <cp:category/>
</cp:coreProperties>
</file>